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65"/>
    <p:restoredTop sz="94648"/>
  </p:normalViewPr>
  <p:slideViewPr>
    <p:cSldViewPr snapToGrid="0" snapToObjects="1">
      <p:cViewPr varScale="1">
        <p:scale>
          <a:sx n="121" d="100"/>
          <a:sy n="121" d="100"/>
        </p:scale>
        <p:origin x="7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BB02557A-7053-4340-A874-8AB926A8EDA1}" type="datetimeFigureOut">
              <a:rPr lang="en-US" dirty="0"/>
              <a:t>3/1/17</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FAEF9944-A4F6-4C59-AEBD-678D6480B8EA}" type="slidenum">
              <a:rPr lang="en-US" dirty="0"/>
              <a:pPr/>
              <a:t>‹#›</a:t>
            </a:fld>
            <a:endParaRPr lang="en-US" dirty="0"/>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Tree>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dirty="0"/>
              <a:t>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和文本">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BB02557A-7053-4340-A874-8AB926A8EDA1}" type="datetimeFigureOut">
              <a:rPr lang="en-US" dirty="0"/>
              <a:t>3/1/17</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dirty="0"/>
              <a:t>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BB02557A-7053-4340-A874-8AB926A8EDA1}" type="datetimeFigureOut">
              <a:rPr lang="en-US" dirty="0"/>
              <a:pPr/>
              <a:t>3/1/17</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FAEF9944-A4F6-4C59-AEBD-678D6480B8EA}" type="slidenum">
              <a:rPr lang="en-US" dirty="0"/>
              <a:pPr/>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B02557A-7053-4340-A874-8AB926A8EDA1}" type="datetimeFigureOut">
              <a:rPr lang="en-US" dirty="0"/>
              <a:t>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2933699" y="3316639"/>
            <a:ext cx="4160520" cy="277936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7543751" y="3316639"/>
            <a:ext cx="4160520" cy="2779361"/>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B02557A-7053-4340-A874-8AB926A8EDA1}" type="datetimeFigureOut">
              <a:rPr lang="en-US" dirty="0"/>
              <a:t>3/1/17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B02557A-7053-4340-A874-8AB926A8EDA1}" type="datetimeFigureOut">
              <a:rPr lang="en-US" dirty="0"/>
              <a:t>3/1/17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BB02557A-7053-4340-A874-8AB926A8EDA1}" type="datetimeFigureOut">
              <a:rPr lang="en-US" dirty="0"/>
              <a:t>3/1/17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EF9944-A4F6-4C59-AEBD-678D6480B8EA}" type="slidenum">
              <a:rPr lang="en-US" dirty="0"/>
              <a:t>‹#›</a:t>
            </a:fld>
            <a:endParaRPr lang="en-US" dirty="0"/>
          </a:p>
        </p:txBody>
      </p:sp>
    </p:spTree>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BB02557A-7053-4340-A874-8AB926A8EDA1}" type="datetimeFigureOut">
              <a:rPr lang="en-US" dirty="0"/>
              <a:pPr/>
              <a:t>3/1/17</a:t>
            </a:fld>
            <a:endParaRPr lang="en-US" dirty="0"/>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FAEF9944-A4F6-4C59-AEBD-678D6480B8EA}" type="slidenum">
              <a:rPr lang="en-US" dirty="0"/>
              <a:pPr/>
              <a:t>‹#›</a:t>
            </a:fld>
            <a:endParaRPr lang="en-US" dirty="0"/>
          </a:p>
        </p:txBody>
      </p:sp>
    </p:spTree>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BB02557A-7053-4340-A874-8AB926A8EDA1}" type="datetimeFigureOut">
              <a:rPr lang="en-US" dirty="0"/>
              <a:pPr/>
              <a:t>3/1/17</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FAEF9944-A4F6-4C59-AEBD-678D6480B8EA}"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BB02557A-7053-4340-A874-8AB926A8EDA1}" type="datetimeFigureOut">
              <a:rPr lang="en-US" dirty="0"/>
              <a:pPr/>
              <a:t>3/1/17</a:t>
            </a:fld>
            <a:endParaRPr lang="en-US" dirty="0"/>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FAEF9944-A4F6-4C59-AEBD-678D6480B8EA}" type="slidenum">
              <a:rPr lang="en-US" dirty="0"/>
              <a:pPr/>
              <a:t>‹#›</a:t>
            </a:fld>
            <a:endParaRPr lang="en-US" dirty="0"/>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dirty="0"/>
              <a:t>Histogram-Based Solutions to Diverse Database Estimation Problems</a:t>
            </a:r>
            <a:br>
              <a:rPr lang="en-US" altLang="zh-CN" dirty="0"/>
            </a:br>
            <a:endParaRPr kumimoji="1" lang="zh-CN" altLang="en-US" dirty="0"/>
          </a:p>
        </p:txBody>
      </p:sp>
      <p:sp>
        <p:nvSpPr>
          <p:cNvPr id="3" name="副标题 2"/>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030664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Histogram Effectiveness for Various Estimation Problems</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dirty="0"/>
              <a:t>Result Sizes of Range Selection </a:t>
            </a:r>
            <a:r>
              <a:rPr lang="en-US" altLang="zh-CN" dirty="0" smtClean="0"/>
              <a:t>Queries</a:t>
            </a:r>
          </a:p>
          <a:p>
            <a:pPr lvl="1"/>
            <a:r>
              <a:rPr lang="en-US" altLang="zh-CN" dirty="0"/>
              <a:t>Even if not optimal, the (serial) histograms that are optimal for the previous two estimation problems are rather effective in estimating the result sizes of range queries as well.</a:t>
            </a:r>
          </a:p>
          <a:p>
            <a:pPr lvl="1"/>
            <a:r>
              <a:rPr lang="en-US" altLang="zh-CN" dirty="0"/>
              <a:t>A new class of histograms that accurately maintain the high frequencies in the data is also very effective</a:t>
            </a:r>
            <a:r>
              <a:rPr lang="en-US" altLang="zh-CN" dirty="0" smtClean="0"/>
              <a:t>.</a:t>
            </a:r>
          </a:p>
          <a:p>
            <a:pPr lvl="2"/>
            <a:r>
              <a:rPr lang="en-US" altLang="zh-CN" dirty="0"/>
              <a:t>They perform particularly well for skewed distributions, which usually cause the highest errors in estimation</a:t>
            </a:r>
            <a:r>
              <a:rPr lang="en-US" altLang="zh-CN" dirty="0" smtClean="0"/>
              <a:t>.</a:t>
            </a:r>
          </a:p>
          <a:p>
            <a:endParaRPr lang="en-US" altLang="zh-CN" dirty="0"/>
          </a:p>
          <a:p>
            <a:endParaRPr lang="en-US" altLang="zh-CN" dirty="0"/>
          </a:p>
        </p:txBody>
      </p:sp>
    </p:spTree>
    <p:extLst>
      <p:ext uri="{BB962C8B-B14F-4D97-AF65-F5344CB8AC3E}">
        <p14:creationId xmlns:p14="http://schemas.microsoft.com/office/powerpoint/2010/main" val="115378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Histogram Effectiveness for Various Estimation Problems</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dirty="0"/>
              <a:t>I/O Costs of Relation Accesses through Secondary Indices (Multiple-Dimension histogram)</a:t>
            </a:r>
          </a:p>
          <a:p>
            <a:endParaRPr lang="en-US" altLang="zh-CN" dirty="0"/>
          </a:p>
          <a:p>
            <a:endParaRPr lang="en-US" altLang="zh-CN" dirty="0"/>
          </a:p>
        </p:txBody>
      </p:sp>
    </p:spTree>
    <p:extLst>
      <p:ext uri="{BB962C8B-B14F-4D97-AF65-F5344CB8AC3E}">
        <p14:creationId xmlns:p14="http://schemas.microsoft.com/office/powerpoint/2010/main" val="324898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Histogram Implementation</a:t>
            </a:r>
            <a:br>
              <a:rPr lang="en-US" altLang="zh-CN" dirty="0"/>
            </a:br>
            <a:r>
              <a:rPr lang="en-US" altLang="zh-CN" dirty="0"/>
              <a:t>Data </a:t>
            </a:r>
            <a:r>
              <a:rPr lang="en-US" altLang="zh-CN" dirty="0" smtClean="0"/>
              <a:t>Collection</a:t>
            </a:r>
            <a:endParaRPr kumimoji="1" lang="zh-CN" altLang="en-US" dirty="0"/>
          </a:p>
        </p:txBody>
      </p:sp>
      <p:sp>
        <p:nvSpPr>
          <p:cNvPr id="3" name="内容占位符 2"/>
          <p:cNvSpPr>
            <a:spLocks noGrp="1"/>
          </p:cNvSpPr>
          <p:nvPr>
            <p:ph idx="1"/>
          </p:nvPr>
        </p:nvSpPr>
        <p:spPr/>
        <p:txBody>
          <a:bodyPr/>
          <a:lstStyle/>
          <a:p>
            <a:r>
              <a:rPr lang="en-US" altLang="zh-CN" dirty="0"/>
              <a:t>One should </a:t>
            </a:r>
            <a:r>
              <a:rPr lang="en-US" altLang="zh-CN" b="1" dirty="0">
                <a:solidFill>
                  <a:srgbClr val="FF0000"/>
                </a:solidFill>
              </a:rPr>
              <a:t>first execute the query “select A, count(*) from R group by A” </a:t>
            </a:r>
            <a:r>
              <a:rPr lang="en-US" altLang="zh-CN" dirty="0"/>
              <a:t>to capture its precise frequency distribution.</a:t>
            </a:r>
          </a:p>
          <a:p>
            <a:pPr lvl="1"/>
            <a:r>
              <a:rPr lang="en-US" altLang="zh-CN" dirty="0"/>
              <a:t>In this step, multiple histogram will be generated together as usual due to database optimization</a:t>
            </a:r>
          </a:p>
          <a:p>
            <a:pPr lvl="1"/>
            <a:r>
              <a:rPr lang="en-US" altLang="zh-CN" dirty="0"/>
              <a:t>It can be done much faster if an index of A exists.</a:t>
            </a:r>
          </a:p>
          <a:p>
            <a:pPr lvl="1"/>
            <a:endParaRPr kumimoji="1" lang="zh-CN" altLang="en-US" dirty="0"/>
          </a:p>
        </p:txBody>
      </p:sp>
    </p:spTree>
    <p:extLst>
      <p:ext uri="{BB962C8B-B14F-4D97-AF65-F5344CB8AC3E}">
        <p14:creationId xmlns:p14="http://schemas.microsoft.com/office/powerpoint/2010/main" val="2016736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Histogram Implementation</a:t>
            </a:r>
            <a:br>
              <a:rPr lang="en-US" altLang="zh-CN" dirty="0"/>
            </a:br>
            <a:r>
              <a:rPr lang="en-US" altLang="zh-CN" dirty="0"/>
              <a:t>Bucket </a:t>
            </a:r>
            <a:r>
              <a:rPr lang="en-US" altLang="zh-CN" dirty="0" smtClean="0"/>
              <a:t>Identification</a:t>
            </a:r>
            <a:endParaRPr kumimoji="1" lang="zh-CN" altLang="en-US" dirty="0"/>
          </a:p>
        </p:txBody>
      </p:sp>
      <p:sp>
        <p:nvSpPr>
          <p:cNvPr id="3" name="内容占位符 2"/>
          <p:cNvSpPr>
            <a:spLocks noGrp="1"/>
          </p:cNvSpPr>
          <p:nvPr>
            <p:ph idx="1"/>
          </p:nvPr>
        </p:nvSpPr>
        <p:spPr/>
        <p:txBody>
          <a:bodyPr/>
          <a:lstStyle/>
          <a:p>
            <a:r>
              <a:rPr lang="en-US" altLang="zh-CN" dirty="0"/>
              <a:t>To identify the optimal histogram among all serial ones.</a:t>
            </a:r>
          </a:p>
          <a:p>
            <a:pPr lvl="1"/>
            <a:r>
              <a:rPr lang="en-US" altLang="zh-CN" dirty="0"/>
              <a:t>Identifying </a:t>
            </a:r>
            <a:r>
              <a:rPr lang="en-US" altLang="zh-CN" b="1" dirty="0">
                <a:solidFill>
                  <a:srgbClr val="00B0F0"/>
                </a:solidFill>
              </a:rPr>
              <a:t>the optimal histogram among all serial ones </a:t>
            </a:r>
            <a:r>
              <a:rPr lang="en-US" altLang="zh-CN" dirty="0"/>
              <a:t>takes </a:t>
            </a:r>
            <a:r>
              <a:rPr lang="en-US" altLang="zh-CN" b="1" dirty="0">
                <a:solidFill>
                  <a:srgbClr val="FF0000"/>
                </a:solidFill>
              </a:rPr>
              <a:t>exponential time </a:t>
            </a:r>
            <a:r>
              <a:rPr lang="en-US" altLang="zh-CN" dirty="0"/>
              <a:t>in the number of buckets.</a:t>
            </a:r>
          </a:p>
          <a:p>
            <a:pPr lvl="1"/>
            <a:r>
              <a:rPr lang="en-US" altLang="zh-CN" dirty="0"/>
              <a:t>On the other hand, identifying the </a:t>
            </a:r>
            <a:r>
              <a:rPr lang="en-US" altLang="zh-CN" b="1" dirty="0">
                <a:solidFill>
                  <a:srgbClr val="00B0F0"/>
                </a:solidFill>
              </a:rPr>
              <a:t>optimal end-biased histogram </a:t>
            </a:r>
            <a:r>
              <a:rPr lang="en-US" altLang="zh-CN" dirty="0"/>
              <a:t>takes only </a:t>
            </a:r>
            <a:r>
              <a:rPr lang="en-US" altLang="zh-CN" b="1" dirty="0">
                <a:solidFill>
                  <a:srgbClr val="FF0000"/>
                </a:solidFill>
              </a:rPr>
              <a:t>slightly over linear time</a:t>
            </a:r>
            <a:r>
              <a:rPr lang="en-US" altLang="zh-CN" dirty="0"/>
              <a:t> in the number of buckets. </a:t>
            </a:r>
          </a:p>
          <a:p>
            <a:pPr lvl="2"/>
            <a:r>
              <a:rPr lang="en-US" altLang="zh-CN" dirty="0" smtClean="0"/>
              <a:t>Moreover</a:t>
            </a:r>
            <a:r>
              <a:rPr lang="en-US" altLang="zh-CN" dirty="0"/>
              <a:t>, when constructing end-biased histograms where only high frequencies are picked for individual buckets, sampling can be used to combine data collection and bucket identification.</a:t>
            </a:r>
          </a:p>
          <a:p>
            <a:endParaRPr kumimoji="1" lang="zh-CN" altLang="en-US" dirty="0"/>
          </a:p>
        </p:txBody>
      </p:sp>
    </p:spTree>
    <p:extLst>
      <p:ext uri="{BB962C8B-B14F-4D97-AF65-F5344CB8AC3E}">
        <p14:creationId xmlns:p14="http://schemas.microsoft.com/office/powerpoint/2010/main" val="73017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Histogram Implementation</a:t>
            </a:r>
            <a:br>
              <a:rPr lang="en-US" altLang="zh-CN" dirty="0"/>
            </a:br>
            <a:r>
              <a:rPr lang="en-US" altLang="zh-CN" dirty="0"/>
              <a:t>Histogram Storage</a:t>
            </a:r>
          </a:p>
        </p:txBody>
      </p:sp>
      <p:sp>
        <p:nvSpPr>
          <p:cNvPr id="3" name="内容占位符 2"/>
          <p:cNvSpPr>
            <a:spLocks noGrp="1"/>
          </p:cNvSpPr>
          <p:nvPr>
            <p:ph idx="1"/>
          </p:nvPr>
        </p:nvSpPr>
        <p:spPr/>
        <p:txBody>
          <a:bodyPr>
            <a:normAutofit/>
          </a:bodyPr>
          <a:lstStyle/>
          <a:p>
            <a:r>
              <a:rPr lang="en-US" altLang="zh-CN" dirty="0"/>
              <a:t>Unlike </a:t>
            </a:r>
            <a:r>
              <a:rPr lang="en-US" altLang="zh-CN" dirty="0" err="1"/>
              <a:t>equi</a:t>
            </a:r>
            <a:r>
              <a:rPr lang="en-US" altLang="zh-CN" dirty="0"/>
              <a:t>-width and </a:t>
            </a:r>
            <a:r>
              <a:rPr lang="en-US" altLang="zh-CN" dirty="0" err="1"/>
              <a:t>equi</a:t>
            </a:r>
            <a:r>
              <a:rPr lang="en-US" altLang="zh-CN" dirty="0"/>
              <a:t>-depth histograms, </a:t>
            </a:r>
            <a:r>
              <a:rPr lang="en-US" altLang="zh-CN" b="1" dirty="0">
                <a:solidFill>
                  <a:srgbClr val="00B0F0"/>
                </a:solidFill>
              </a:rPr>
              <a:t>serial histograms </a:t>
            </a:r>
            <a:r>
              <a:rPr lang="en-US" altLang="zh-CN" dirty="0"/>
              <a:t>are </a:t>
            </a:r>
            <a:r>
              <a:rPr lang="en-US" altLang="zh-CN" b="1" dirty="0">
                <a:solidFill>
                  <a:srgbClr val="FF0000"/>
                </a:solidFill>
              </a:rPr>
              <a:t>hard to manage</a:t>
            </a:r>
            <a:r>
              <a:rPr lang="en-US" altLang="zh-CN" dirty="0"/>
              <a:t> because they group arbitrary attribute values into buckets.</a:t>
            </a:r>
          </a:p>
          <a:p>
            <a:pPr lvl="1"/>
            <a:r>
              <a:rPr lang="en-US" altLang="zh-CN" dirty="0"/>
              <a:t>Since there is usually </a:t>
            </a:r>
            <a:r>
              <a:rPr lang="en-US" altLang="zh-CN" b="1" dirty="0">
                <a:solidFill>
                  <a:srgbClr val="FF0000"/>
                </a:solidFill>
              </a:rPr>
              <a:t>no order-correlation between attribute values and their frequencies</a:t>
            </a:r>
            <a:r>
              <a:rPr lang="en-US" altLang="zh-CN" dirty="0"/>
              <a:t>, storage of serial histograms </a:t>
            </a:r>
            <a:r>
              <a:rPr lang="en-US" altLang="zh-CN" dirty="0" smtClean="0"/>
              <a:t>essentially </a:t>
            </a:r>
            <a:r>
              <a:rPr lang="en-US" altLang="zh-CN" b="1" dirty="0">
                <a:solidFill>
                  <a:srgbClr val="FF0000"/>
                </a:solidFill>
              </a:rPr>
              <a:t>requires an index that will lead to the approximate frequency of every individual attribute value.</a:t>
            </a:r>
          </a:p>
          <a:p>
            <a:r>
              <a:rPr lang="en-US" altLang="zh-CN" dirty="0"/>
              <a:t>On the other hand, </a:t>
            </a:r>
            <a:r>
              <a:rPr lang="en-US" altLang="zh-CN" b="1" dirty="0">
                <a:solidFill>
                  <a:srgbClr val="00B0F0"/>
                </a:solidFill>
              </a:rPr>
              <a:t>end-biased histograms </a:t>
            </a:r>
            <a:r>
              <a:rPr lang="en-US" altLang="zh-CN" dirty="0"/>
              <a:t>require very little storage and no index. One </a:t>
            </a:r>
            <a:r>
              <a:rPr lang="en-US" altLang="zh-CN" b="1" dirty="0">
                <a:solidFill>
                  <a:srgbClr val="FF0000"/>
                </a:solidFill>
              </a:rPr>
              <a:t>must only store </a:t>
            </a:r>
            <a:r>
              <a:rPr lang="en-US" altLang="zh-CN" b="1" dirty="0">
                <a:solidFill>
                  <a:srgbClr val="00B0F0"/>
                </a:solidFill>
              </a:rPr>
              <a:t>the attribute values in the individual buckets and their corresponding frequencies.</a:t>
            </a:r>
            <a:r>
              <a:rPr lang="en-US" altLang="zh-CN" dirty="0"/>
              <a:t> </a:t>
            </a:r>
          </a:p>
          <a:p>
            <a:pPr lvl="1"/>
            <a:r>
              <a:rPr lang="en-US" altLang="zh-CN" dirty="0"/>
              <a:t>Since </a:t>
            </a:r>
            <a:r>
              <a:rPr lang="en-US" altLang="zh-CN" b="1" dirty="0">
                <a:solidFill>
                  <a:srgbClr val="00B0F0"/>
                </a:solidFill>
              </a:rPr>
              <a:t>all the remaining attribute values belong in a single bucket</a:t>
            </a:r>
            <a:r>
              <a:rPr lang="en-US" altLang="zh-CN" dirty="0"/>
              <a:t>, they do not have to be stored explicitly; </a:t>
            </a:r>
            <a:r>
              <a:rPr lang="en-US" altLang="zh-CN" b="1" dirty="0">
                <a:solidFill>
                  <a:srgbClr val="FF0000"/>
                </a:solidFill>
              </a:rPr>
              <a:t>only their average frequency is enough</a:t>
            </a:r>
            <a:r>
              <a:rPr lang="en-US" altLang="zh-CN" dirty="0" smtClean="0"/>
              <a:t>.</a:t>
            </a:r>
            <a:endParaRPr lang="en-US" altLang="zh-CN" dirty="0"/>
          </a:p>
        </p:txBody>
      </p:sp>
    </p:spTree>
    <p:extLst>
      <p:ext uri="{BB962C8B-B14F-4D97-AF65-F5344CB8AC3E}">
        <p14:creationId xmlns:p14="http://schemas.microsoft.com/office/powerpoint/2010/main" val="1384272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Histogram Implementation</a:t>
            </a:r>
            <a:br>
              <a:rPr lang="en-US" altLang="zh-CN" dirty="0"/>
            </a:br>
            <a:r>
              <a:rPr lang="en-US" altLang="zh-CN" dirty="0"/>
              <a:t>Histogram Usage</a:t>
            </a:r>
          </a:p>
        </p:txBody>
      </p:sp>
      <p:sp>
        <p:nvSpPr>
          <p:cNvPr id="3" name="内容占位符 2"/>
          <p:cNvSpPr>
            <a:spLocks noGrp="1"/>
          </p:cNvSpPr>
          <p:nvPr>
            <p:ph idx="1"/>
          </p:nvPr>
        </p:nvSpPr>
        <p:spPr/>
        <p:txBody>
          <a:bodyPr>
            <a:normAutofit/>
          </a:bodyPr>
          <a:lstStyle/>
          <a:p>
            <a:r>
              <a:rPr lang="en-US" altLang="zh-CN" dirty="0"/>
              <a:t>In principle, </a:t>
            </a:r>
            <a:r>
              <a:rPr lang="en-US" altLang="zh-CN" b="1" dirty="0">
                <a:solidFill>
                  <a:srgbClr val="00B0F0"/>
                </a:solidFill>
              </a:rPr>
              <a:t>the frequency distribution</a:t>
            </a:r>
            <a:r>
              <a:rPr lang="en-US" altLang="zh-CN" dirty="0"/>
              <a:t> of a single attribute </a:t>
            </a:r>
            <a:r>
              <a:rPr lang="en-US" altLang="zh-CN" b="1" dirty="0">
                <a:solidFill>
                  <a:srgbClr val="FF0000"/>
                </a:solidFill>
              </a:rPr>
              <a:t>may be viewed as a vector</a:t>
            </a:r>
            <a:r>
              <a:rPr lang="en-US" altLang="zh-CN" dirty="0"/>
              <a:t>, that of a pair of attributes as a two-dimensional matrix, and so on.</a:t>
            </a:r>
          </a:p>
          <a:p>
            <a:pPr lvl="1"/>
            <a:r>
              <a:rPr lang="en-US" altLang="zh-CN" b="1" dirty="0" smtClean="0">
                <a:solidFill>
                  <a:srgbClr val="00B0F0"/>
                </a:solidFill>
              </a:rPr>
              <a:t>Query </a:t>
            </a:r>
            <a:r>
              <a:rPr lang="en-US" altLang="zh-CN" b="1" dirty="0">
                <a:solidFill>
                  <a:srgbClr val="00B0F0"/>
                </a:solidFill>
              </a:rPr>
              <a:t>result sizes, query result distributions, and all other quantities mentioned above </a:t>
            </a:r>
            <a:r>
              <a:rPr lang="en-US" altLang="zh-CN" dirty="0"/>
              <a:t>can be obtained by </a:t>
            </a:r>
            <a:r>
              <a:rPr lang="en-US" altLang="zh-CN" b="1" dirty="0">
                <a:solidFill>
                  <a:srgbClr val="FF0000"/>
                </a:solidFill>
              </a:rPr>
              <a:t>multiplication of the appropriate matrices</a:t>
            </a:r>
          </a:p>
          <a:p>
            <a:pPr lvl="2"/>
            <a:r>
              <a:rPr lang="en-US" altLang="zh-CN" dirty="0" smtClean="0"/>
              <a:t>Since </a:t>
            </a:r>
            <a:r>
              <a:rPr lang="en-US" altLang="zh-CN" b="1" dirty="0">
                <a:solidFill>
                  <a:srgbClr val="00B0F0"/>
                </a:solidFill>
              </a:rPr>
              <a:t>histograms</a:t>
            </a:r>
            <a:r>
              <a:rPr lang="en-US" altLang="zh-CN" dirty="0"/>
              <a:t> are approximations of frequency distributions, they </a:t>
            </a:r>
            <a:r>
              <a:rPr lang="en-US" altLang="zh-CN" b="1" dirty="0">
                <a:solidFill>
                  <a:srgbClr val="FF0000"/>
                </a:solidFill>
              </a:rPr>
              <a:t>can also be thought of as vectors and matrices.</a:t>
            </a:r>
            <a:r>
              <a:rPr lang="en-US" altLang="zh-CN" dirty="0"/>
              <a:t> </a:t>
            </a:r>
          </a:p>
          <a:p>
            <a:pPr lvl="3"/>
            <a:r>
              <a:rPr lang="en-US" altLang="zh-CN" b="1" u="sng" dirty="0" smtClean="0">
                <a:solidFill>
                  <a:srgbClr val="FF0000"/>
                </a:solidFill>
              </a:rPr>
              <a:t>Estimation </a:t>
            </a:r>
            <a:r>
              <a:rPr lang="en-US" altLang="zh-CN" b="1" u="sng" dirty="0">
                <a:solidFill>
                  <a:srgbClr val="FF0000"/>
                </a:solidFill>
              </a:rPr>
              <a:t>implies multiplying histograms in a linear algebra fashion</a:t>
            </a:r>
            <a:r>
              <a:rPr lang="en-US" altLang="zh-CN" dirty="0"/>
              <a:t>.</a:t>
            </a:r>
          </a:p>
          <a:p>
            <a:endParaRPr lang="en-US" altLang="zh-CN" dirty="0"/>
          </a:p>
        </p:txBody>
      </p:sp>
    </p:spTree>
    <p:extLst>
      <p:ext uri="{BB962C8B-B14F-4D97-AF65-F5344CB8AC3E}">
        <p14:creationId xmlns:p14="http://schemas.microsoft.com/office/powerpoint/2010/main" val="735040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Histogram Implementation</a:t>
            </a:r>
            <a:br>
              <a:rPr lang="en-US" altLang="zh-CN" dirty="0"/>
            </a:br>
            <a:r>
              <a:rPr lang="en-US" altLang="zh-CN" dirty="0"/>
              <a:t>Histogram Usage</a:t>
            </a:r>
          </a:p>
        </p:txBody>
      </p:sp>
      <p:sp>
        <p:nvSpPr>
          <p:cNvPr id="3" name="内容占位符 2"/>
          <p:cNvSpPr>
            <a:spLocks noGrp="1"/>
          </p:cNvSpPr>
          <p:nvPr>
            <p:ph idx="1"/>
          </p:nvPr>
        </p:nvSpPr>
        <p:spPr/>
        <p:txBody>
          <a:bodyPr>
            <a:normAutofit/>
          </a:bodyPr>
          <a:lstStyle/>
          <a:p>
            <a:r>
              <a:rPr lang="en-US" altLang="zh-CN" dirty="0"/>
              <a:t>For general serial histograms, this essentially translates into joins, and is clearly impractical. </a:t>
            </a:r>
          </a:p>
          <a:p>
            <a:r>
              <a:rPr lang="en-US" altLang="zh-CN" dirty="0"/>
              <a:t>For end-biased histograms, however, no real matrix multiplication algorithms or joins need to be invoked; more direct combinations of the simple structures used to hold the histograms are both sufficient and efficient</a:t>
            </a:r>
            <a:r>
              <a:rPr lang="en-US" altLang="zh-CN" dirty="0" smtClean="0"/>
              <a:t>.</a:t>
            </a:r>
            <a:endParaRPr lang="en-US" altLang="zh-CN" dirty="0"/>
          </a:p>
        </p:txBody>
      </p:sp>
    </p:spTree>
    <p:extLst>
      <p:ext uri="{BB962C8B-B14F-4D97-AF65-F5344CB8AC3E}">
        <p14:creationId xmlns:p14="http://schemas.microsoft.com/office/powerpoint/2010/main" val="1057848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Histogram Comparison</a:t>
            </a:r>
            <a:br>
              <a:rPr lang="en-US" altLang="zh-CN" dirty="0"/>
            </a:br>
            <a:endParaRPr kumimoji="1" lang="zh-CN" altLang="en-US" dirty="0"/>
          </a:p>
        </p:txBody>
      </p:sp>
      <p:sp>
        <p:nvSpPr>
          <p:cNvPr id="3" name="内容占位符 2"/>
          <p:cNvSpPr>
            <a:spLocks noGrp="1"/>
          </p:cNvSpPr>
          <p:nvPr>
            <p:ph idx="1"/>
          </p:nvPr>
        </p:nvSpPr>
        <p:spPr/>
        <p:txBody>
          <a:bodyPr/>
          <a:lstStyle/>
          <a:p>
            <a:endParaRPr kumimoji="1" lang="zh-CN" altLang="en-US" dirty="0"/>
          </a:p>
        </p:txBody>
      </p:sp>
      <p:pic>
        <p:nvPicPr>
          <p:cNvPr id="4" name="图片 3"/>
          <p:cNvPicPr>
            <a:picLocks noChangeAspect="1"/>
          </p:cNvPicPr>
          <p:nvPr/>
        </p:nvPicPr>
        <p:blipFill>
          <a:blip r:embed="rId2"/>
          <a:stretch>
            <a:fillRect/>
          </a:stretch>
        </p:blipFill>
        <p:spPr>
          <a:xfrm>
            <a:off x="0" y="1778000"/>
            <a:ext cx="6121400" cy="5080000"/>
          </a:xfrm>
          <a:prstGeom prst="rect">
            <a:avLst/>
          </a:prstGeom>
        </p:spPr>
      </p:pic>
      <p:pic>
        <p:nvPicPr>
          <p:cNvPr id="5" name="图片 4"/>
          <p:cNvPicPr>
            <a:picLocks noChangeAspect="1"/>
          </p:cNvPicPr>
          <p:nvPr/>
        </p:nvPicPr>
        <p:blipFill>
          <a:blip r:embed="rId3"/>
          <a:stretch>
            <a:fillRect/>
          </a:stretch>
        </p:blipFill>
        <p:spPr>
          <a:xfrm>
            <a:off x="6093995" y="1778000"/>
            <a:ext cx="6121400" cy="5080000"/>
          </a:xfrm>
          <a:prstGeom prst="rect">
            <a:avLst/>
          </a:prstGeom>
        </p:spPr>
      </p:pic>
    </p:spTree>
    <p:extLst>
      <p:ext uri="{BB962C8B-B14F-4D97-AF65-F5344CB8AC3E}">
        <p14:creationId xmlns:p14="http://schemas.microsoft.com/office/powerpoint/2010/main" val="370752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Summary</a:t>
            </a:r>
            <a:r>
              <a:rPr lang="en-US" altLang="zh-CN" dirty="0"/>
              <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b="1" dirty="0">
                <a:solidFill>
                  <a:srgbClr val="00B0F0"/>
                </a:solidFill>
              </a:rPr>
              <a:t>Serial histograms </a:t>
            </a:r>
            <a:r>
              <a:rPr lang="en-US" altLang="zh-CN" dirty="0"/>
              <a:t>are </a:t>
            </a:r>
            <a:r>
              <a:rPr lang="en-US" altLang="zh-CN" b="1" dirty="0">
                <a:solidFill>
                  <a:srgbClr val="FF0000"/>
                </a:solidFill>
              </a:rPr>
              <a:t>optimal</a:t>
            </a:r>
          </a:p>
          <a:p>
            <a:r>
              <a:rPr lang="en-US" altLang="zh-CN" b="1" dirty="0">
                <a:solidFill>
                  <a:srgbClr val="00B0F0"/>
                </a:solidFill>
              </a:rPr>
              <a:t>End-biased histograms </a:t>
            </a:r>
            <a:r>
              <a:rPr lang="en-US" altLang="zh-CN" dirty="0"/>
              <a:t>are </a:t>
            </a:r>
            <a:r>
              <a:rPr lang="en-US" altLang="zh-CN" b="1" dirty="0">
                <a:solidFill>
                  <a:srgbClr val="FF0000"/>
                </a:solidFill>
              </a:rPr>
              <a:t>suboptimal but far more practical</a:t>
            </a:r>
          </a:p>
          <a:p>
            <a:endParaRPr kumimoji="1" lang="zh-CN" altLang="en-US" dirty="0"/>
          </a:p>
        </p:txBody>
      </p:sp>
    </p:spTree>
    <p:extLst>
      <p:ext uri="{BB962C8B-B14F-4D97-AF65-F5344CB8AC3E}">
        <p14:creationId xmlns:p14="http://schemas.microsoft.com/office/powerpoint/2010/main" val="1386568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THX</a:t>
            </a:r>
            <a:r>
              <a:rPr lang="en-US" altLang="zh-CN" dirty="0"/>
              <a:t/>
            </a:r>
            <a:br>
              <a:rPr lang="en-US" altLang="zh-CN" dirty="0"/>
            </a:br>
            <a:endParaRPr kumimoji="1" lang="zh-CN" altLang="en-US" dirty="0"/>
          </a:p>
        </p:txBody>
      </p:sp>
      <p:sp>
        <p:nvSpPr>
          <p:cNvPr id="3" name="内容占位符 2"/>
          <p:cNvSpPr>
            <a:spLocks noGrp="1"/>
          </p:cNvSpPr>
          <p:nvPr>
            <p:ph idx="1"/>
          </p:nvPr>
        </p:nvSpPr>
        <p:spPr/>
        <p:txBody>
          <a:bodyPr/>
          <a:lstStyle/>
          <a:p>
            <a:endParaRPr kumimoji="1" lang="zh-CN" altLang="en-US" dirty="0"/>
          </a:p>
        </p:txBody>
      </p:sp>
    </p:spTree>
    <p:extLst>
      <p:ext uri="{BB962C8B-B14F-4D97-AF65-F5344CB8AC3E}">
        <p14:creationId xmlns:p14="http://schemas.microsoft.com/office/powerpoint/2010/main" val="1949575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Size estimation is important in database field!</a:t>
            </a:r>
            <a:endParaRPr kumimoji="1" lang="zh-CN" altLang="en-US" dirty="0"/>
          </a:p>
        </p:txBody>
      </p:sp>
      <p:sp>
        <p:nvSpPr>
          <p:cNvPr id="3" name="内容占位符 2"/>
          <p:cNvSpPr>
            <a:spLocks noGrp="1"/>
          </p:cNvSpPr>
          <p:nvPr>
            <p:ph idx="1"/>
          </p:nvPr>
        </p:nvSpPr>
        <p:spPr/>
        <p:txBody>
          <a:bodyPr/>
          <a:lstStyle/>
          <a:p>
            <a:r>
              <a:rPr kumimoji="1" lang="en-US" altLang="zh-CN" dirty="0" smtClean="0"/>
              <a:t>DBMSs need them to generate a optimized query plan</a:t>
            </a:r>
          </a:p>
          <a:p>
            <a:r>
              <a:rPr kumimoji="1" lang="en-US" altLang="zh-CN" dirty="0" smtClean="0"/>
              <a:t>Users want them to know if their queries is executed correctly and effectively</a:t>
            </a:r>
          </a:p>
        </p:txBody>
      </p:sp>
    </p:spTree>
    <p:extLst>
      <p:ext uri="{BB962C8B-B14F-4D97-AF65-F5344CB8AC3E}">
        <p14:creationId xmlns:p14="http://schemas.microsoft.com/office/powerpoint/2010/main" val="780398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mr-IN" altLang="zh-CN" dirty="0" smtClean="0"/>
              <a:t>…</a:t>
            </a:r>
            <a:r>
              <a:rPr kumimoji="1" lang="en-US" altLang="zh-CN" dirty="0" smtClean="0"/>
              <a:t>But how to do a size estimation?</a:t>
            </a:r>
            <a:endParaRPr kumimoji="1" lang="zh-CN" altLang="en-US" dirty="0"/>
          </a:p>
        </p:txBody>
      </p:sp>
      <p:sp>
        <p:nvSpPr>
          <p:cNvPr id="3" name="内容占位符 2"/>
          <p:cNvSpPr>
            <a:spLocks noGrp="1"/>
          </p:cNvSpPr>
          <p:nvPr>
            <p:ph idx="1"/>
          </p:nvPr>
        </p:nvSpPr>
        <p:spPr/>
        <p:txBody>
          <a:bodyPr/>
          <a:lstStyle/>
          <a:p>
            <a:r>
              <a:rPr kumimoji="1" lang="en-US" altLang="zh-CN" dirty="0" smtClean="0"/>
              <a:t>Histogram</a:t>
            </a:r>
            <a:endParaRPr kumimoji="1" lang="zh-CN" altLang="en-US" dirty="0"/>
          </a:p>
        </p:txBody>
      </p:sp>
      <p:pic>
        <p:nvPicPr>
          <p:cNvPr id="4" name="图片 3"/>
          <p:cNvPicPr>
            <a:picLocks noChangeAspect="1"/>
          </p:cNvPicPr>
          <p:nvPr/>
        </p:nvPicPr>
        <p:blipFill>
          <a:blip r:embed="rId2"/>
          <a:stretch>
            <a:fillRect/>
          </a:stretch>
        </p:blipFill>
        <p:spPr>
          <a:xfrm>
            <a:off x="5712154" y="2438400"/>
            <a:ext cx="5992117" cy="4419600"/>
          </a:xfrm>
          <a:prstGeom prst="rect">
            <a:avLst/>
          </a:prstGeom>
        </p:spPr>
      </p:pic>
    </p:spTree>
    <p:extLst>
      <p:ext uri="{BB962C8B-B14F-4D97-AF65-F5344CB8AC3E}">
        <p14:creationId xmlns:p14="http://schemas.microsoft.com/office/powerpoint/2010/main" val="2138893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Some definitions</a:t>
            </a:r>
            <a:r>
              <a:rPr kumimoji="1" lang="mr-IN" altLang="zh-CN" dirty="0" smtClean="0"/>
              <a:t>…</a:t>
            </a:r>
            <a:endParaRPr kumimoji="1" lang="zh-CN" altLang="en-US" dirty="0"/>
          </a:p>
        </p:txBody>
      </p:sp>
      <p:sp>
        <p:nvSpPr>
          <p:cNvPr id="3" name="内容占位符 2"/>
          <p:cNvSpPr>
            <a:spLocks noGrp="1"/>
          </p:cNvSpPr>
          <p:nvPr>
            <p:ph idx="1"/>
          </p:nvPr>
        </p:nvSpPr>
        <p:spPr>
          <a:xfrm>
            <a:off x="2933700" y="2438400"/>
            <a:ext cx="8770571" cy="4419600"/>
          </a:xfrm>
        </p:spPr>
        <p:txBody>
          <a:bodyPr>
            <a:normAutofit/>
          </a:bodyPr>
          <a:lstStyle/>
          <a:p>
            <a:r>
              <a:rPr kumimoji="1" lang="en-US" altLang="zh-CN" dirty="0" smtClean="0"/>
              <a:t>Frequency distribution</a:t>
            </a:r>
          </a:p>
          <a:p>
            <a:pPr lvl="1"/>
            <a:r>
              <a:rPr lang="en-US" altLang="zh-CN" dirty="0"/>
              <a:t>For given attribute of a relation, it’s a set of pairs indicating, for each value in the attribute’s domain, the number of tuples in the relation where the value </a:t>
            </a:r>
            <a:r>
              <a:rPr lang="en-US" altLang="zh-CN" dirty="0" smtClean="0"/>
              <a:t>appears</a:t>
            </a:r>
            <a:endParaRPr kumimoji="1" lang="en-US" altLang="zh-CN" dirty="0" smtClean="0"/>
          </a:p>
          <a:p>
            <a:r>
              <a:rPr kumimoji="1" lang="en-US" altLang="zh-CN" dirty="0" smtClean="0"/>
              <a:t>Histogram</a:t>
            </a:r>
          </a:p>
          <a:p>
            <a:pPr lvl="1"/>
            <a:r>
              <a:rPr lang="en-US" altLang="zh-CN" dirty="0"/>
              <a:t>A histogram of some attribute is an </a:t>
            </a:r>
            <a:r>
              <a:rPr lang="en-US" altLang="zh-CN" b="1" dirty="0">
                <a:solidFill>
                  <a:srgbClr val="FF0000"/>
                </a:solidFill>
              </a:rPr>
              <a:t>approximation</a:t>
            </a:r>
            <a:r>
              <a:rPr lang="en-US" altLang="zh-CN" dirty="0"/>
              <a:t> of the frequency distribution of its values obtained as follows: </a:t>
            </a:r>
            <a:endParaRPr lang="en-US" altLang="zh-CN" dirty="0" smtClean="0"/>
          </a:p>
          <a:p>
            <a:pPr lvl="2"/>
            <a:r>
              <a:rPr lang="en-US" altLang="zh-CN" dirty="0" smtClean="0"/>
              <a:t>the </a:t>
            </a:r>
            <a:r>
              <a:rPr lang="en-US" altLang="zh-CN" b="1" dirty="0">
                <a:solidFill>
                  <a:srgbClr val="00B0F0"/>
                </a:solidFill>
              </a:rPr>
              <a:t>(attribute value, frequency) pairs </a:t>
            </a:r>
            <a:r>
              <a:rPr lang="en-US" altLang="zh-CN" dirty="0"/>
              <a:t>of the frequency distribution are </a:t>
            </a:r>
            <a:r>
              <a:rPr lang="en-US" altLang="zh-CN" b="1" dirty="0">
                <a:solidFill>
                  <a:srgbClr val="FF0000"/>
                </a:solidFill>
              </a:rPr>
              <a:t>partitioned into bucket</a:t>
            </a:r>
            <a:r>
              <a:rPr lang="en-US" altLang="zh-CN" dirty="0"/>
              <a:t>; </a:t>
            </a:r>
            <a:endParaRPr lang="en-US" altLang="zh-CN" dirty="0" smtClean="0"/>
          </a:p>
          <a:p>
            <a:pPr lvl="2"/>
            <a:r>
              <a:rPr lang="en-US" altLang="zh-CN" b="1" dirty="0" smtClean="0">
                <a:solidFill>
                  <a:srgbClr val="00B0F0"/>
                </a:solidFill>
              </a:rPr>
              <a:t>the </a:t>
            </a:r>
            <a:r>
              <a:rPr lang="en-US" altLang="zh-CN" b="1" dirty="0">
                <a:solidFill>
                  <a:srgbClr val="00B0F0"/>
                </a:solidFill>
              </a:rPr>
              <a:t>frequency of each value in a bucket </a:t>
            </a:r>
            <a:r>
              <a:rPr lang="en-US" altLang="zh-CN" dirty="0"/>
              <a:t>is </a:t>
            </a:r>
            <a:r>
              <a:rPr lang="en-US" altLang="zh-CN" b="1" dirty="0">
                <a:solidFill>
                  <a:srgbClr val="FF0000"/>
                </a:solidFill>
              </a:rPr>
              <a:t>approximated</a:t>
            </a:r>
            <a:r>
              <a:rPr lang="en-US" altLang="zh-CN" dirty="0"/>
              <a:t> by </a:t>
            </a:r>
            <a:r>
              <a:rPr lang="en-US" altLang="zh-CN" b="1" dirty="0" smtClean="0">
                <a:solidFill>
                  <a:srgbClr val="00B0F0"/>
                </a:solidFill>
              </a:rPr>
              <a:t>an </a:t>
            </a:r>
            <a:r>
              <a:rPr lang="en-US" altLang="zh-CN" b="1" dirty="0">
                <a:solidFill>
                  <a:srgbClr val="00B0F0"/>
                </a:solidFill>
              </a:rPr>
              <a:t>average of the frequencies of all values in the bucket</a:t>
            </a:r>
            <a:r>
              <a:rPr lang="en-US" altLang="zh-CN" dirty="0"/>
              <a:t>; </a:t>
            </a:r>
            <a:endParaRPr lang="en-US" altLang="zh-CN" dirty="0"/>
          </a:p>
          <a:p>
            <a:pPr lvl="2"/>
            <a:r>
              <a:rPr lang="en-US" altLang="zh-CN" dirty="0" smtClean="0"/>
              <a:t>the </a:t>
            </a:r>
            <a:r>
              <a:rPr lang="en-US" altLang="zh-CN" dirty="0"/>
              <a:t>set of values in a bucket is usually approximated in some compact fashion as well</a:t>
            </a:r>
            <a:r>
              <a:rPr lang="en-US" altLang="zh-CN" dirty="0" smtClean="0"/>
              <a:t>.</a:t>
            </a:r>
            <a:endParaRPr kumimoji="1" lang="en-US" altLang="zh-CN" dirty="0" smtClean="0"/>
          </a:p>
          <a:p>
            <a:endParaRPr kumimoji="1" lang="en-US" altLang="zh-CN" dirty="0"/>
          </a:p>
          <a:p>
            <a:endParaRPr kumimoji="1" lang="en-US" altLang="zh-CN" dirty="0" smtClean="0"/>
          </a:p>
          <a:p>
            <a:endParaRPr kumimoji="1" lang="zh-CN" altLang="en-US" dirty="0"/>
          </a:p>
        </p:txBody>
      </p:sp>
    </p:spTree>
    <p:extLst>
      <p:ext uri="{BB962C8B-B14F-4D97-AF65-F5344CB8AC3E}">
        <p14:creationId xmlns:p14="http://schemas.microsoft.com/office/powerpoint/2010/main" val="1188711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The category of histograms</a:t>
            </a:r>
            <a:endParaRPr kumimoji="1" lang="zh-CN" altLang="en-US" dirty="0"/>
          </a:p>
        </p:txBody>
      </p:sp>
      <p:sp>
        <p:nvSpPr>
          <p:cNvPr id="3" name="内容占位符 2"/>
          <p:cNvSpPr>
            <a:spLocks noGrp="1"/>
          </p:cNvSpPr>
          <p:nvPr>
            <p:ph idx="1"/>
          </p:nvPr>
        </p:nvSpPr>
        <p:spPr>
          <a:xfrm>
            <a:off x="2933700" y="2438400"/>
            <a:ext cx="8770571" cy="4419600"/>
          </a:xfrm>
        </p:spPr>
        <p:txBody>
          <a:bodyPr/>
          <a:lstStyle/>
          <a:p>
            <a:r>
              <a:rPr lang="en-US" altLang="zh-CN" dirty="0"/>
              <a:t>Trivial histogram</a:t>
            </a:r>
          </a:p>
          <a:p>
            <a:pPr lvl="1"/>
            <a:r>
              <a:rPr lang="en-US" altLang="zh-CN" dirty="0"/>
              <a:t>Only one bucket</a:t>
            </a:r>
          </a:p>
          <a:p>
            <a:r>
              <a:rPr lang="en-US" altLang="zh-CN" dirty="0" err="1"/>
              <a:t>Equi</a:t>
            </a:r>
            <a:r>
              <a:rPr lang="en-US" altLang="zh-CN" dirty="0"/>
              <a:t>-width </a:t>
            </a:r>
            <a:r>
              <a:rPr lang="en-US" altLang="zh-CN" dirty="0" smtClean="0"/>
              <a:t>histogram</a:t>
            </a:r>
          </a:p>
          <a:p>
            <a:pPr lvl="1"/>
            <a:r>
              <a:rPr lang="en-US" altLang="zh-CN" dirty="0"/>
              <a:t>there is no overlap among the ranges of attribute values associated with its buckets, and the size of the range (or the number) of values in each bucket is the same, independent of the value frequencies</a:t>
            </a:r>
            <a:r>
              <a:rPr lang="en-US" altLang="zh-CN" dirty="0" smtClean="0"/>
              <a:t>.</a:t>
            </a:r>
            <a:endParaRPr lang="en-US" altLang="zh-CN" dirty="0"/>
          </a:p>
          <a:p>
            <a:r>
              <a:rPr lang="en-US" altLang="zh-CN" dirty="0" err="1"/>
              <a:t>Equi</a:t>
            </a:r>
            <a:r>
              <a:rPr lang="en-US" altLang="zh-CN" dirty="0"/>
              <a:t>-height </a:t>
            </a:r>
            <a:r>
              <a:rPr lang="en-US" altLang="zh-CN" dirty="0" smtClean="0"/>
              <a:t>histogram</a:t>
            </a:r>
          </a:p>
          <a:p>
            <a:pPr lvl="1"/>
            <a:r>
              <a:rPr lang="en-US" altLang="zh-CN" dirty="0"/>
              <a:t>the sum of the frequencies of the attribute values associated with each bucket is the same, independent of the size of the range (or the number) of these </a:t>
            </a:r>
            <a:r>
              <a:rPr lang="en-US" altLang="zh-CN" dirty="0" smtClean="0"/>
              <a:t>values</a:t>
            </a:r>
            <a:r>
              <a:rPr lang="en-US" altLang="zh-CN" dirty="0"/>
              <a:t>.</a:t>
            </a:r>
            <a:endParaRPr lang="en-US" altLang="zh-CN" dirty="0"/>
          </a:p>
          <a:p>
            <a:endParaRPr kumimoji="1" lang="zh-CN" altLang="en-US" dirty="0"/>
          </a:p>
        </p:txBody>
      </p:sp>
    </p:spTree>
    <p:extLst>
      <p:ext uri="{BB962C8B-B14F-4D97-AF65-F5344CB8AC3E}">
        <p14:creationId xmlns:p14="http://schemas.microsoft.com/office/powerpoint/2010/main" val="1993719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Some better histograms?</a:t>
            </a:r>
            <a:endParaRPr kumimoji="1" lang="zh-CN" altLang="en-US" dirty="0"/>
          </a:p>
        </p:txBody>
      </p:sp>
      <p:sp>
        <p:nvSpPr>
          <p:cNvPr id="3" name="内容占位符 2"/>
          <p:cNvSpPr>
            <a:spLocks noGrp="1"/>
          </p:cNvSpPr>
          <p:nvPr>
            <p:ph idx="1"/>
          </p:nvPr>
        </p:nvSpPr>
        <p:spPr/>
        <p:txBody>
          <a:bodyPr/>
          <a:lstStyle/>
          <a:p>
            <a:r>
              <a:rPr lang="en-US" altLang="zh-CN" dirty="0"/>
              <a:t>Serial </a:t>
            </a:r>
            <a:r>
              <a:rPr lang="en-US" altLang="zh-CN" dirty="0" smtClean="0"/>
              <a:t>histogram</a:t>
            </a:r>
          </a:p>
          <a:p>
            <a:pPr lvl="1"/>
            <a:r>
              <a:rPr lang="en-US" altLang="zh-CN" dirty="0"/>
              <a:t>the frequencies of the </a:t>
            </a:r>
            <a:r>
              <a:rPr lang="en-US" altLang="zh-CN" dirty="0" smtClean="0"/>
              <a:t>attribute </a:t>
            </a:r>
            <a:r>
              <a:rPr lang="en-US" altLang="zh-CN" dirty="0"/>
              <a:t>values associated with each bucket are </a:t>
            </a:r>
            <a:r>
              <a:rPr lang="en-US" altLang="zh-CN" b="1" dirty="0">
                <a:solidFill>
                  <a:srgbClr val="FF0000"/>
                </a:solidFill>
              </a:rPr>
              <a:t>either all greater or all less than</a:t>
            </a:r>
            <a:r>
              <a:rPr lang="en-US" altLang="zh-CN" dirty="0"/>
              <a:t> the frequencies of the attribute values associated with </a:t>
            </a:r>
            <a:r>
              <a:rPr lang="en-US" altLang="zh-CN" b="1" dirty="0">
                <a:solidFill>
                  <a:srgbClr val="00B0F0"/>
                </a:solidFill>
              </a:rPr>
              <a:t>any other bucket</a:t>
            </a:r>
            <a:r>
              <a:rPr lang="en-US" altLang="zh-CN" dirty="0"/>
              <a:t>. </a:t>
            </a:r>
          </a:p>
          <a:p>
            <a:r>
              <a:rPr lang="en-US" altLang="zh-CN" dirty="0"/>
              <a:t>End-braised histogram (An important subclass of serial </a:t>
            </a:r>
            <a:r>
              <a:rPr lang="en-US" altLang="zh-CN" dirty="0" smtClean="0"/>
              <a:t>histograms)</a:t>
            </a:r>
          </a:p>
          <a:p>
            <a:pPr lvl="1"/>
            <a:r>
              <a:rPr lang="en-US" altLang="zh-CN" dirty="0"/>
              <a:t>some number of the </a:t>
            </a:r>
            <a:r>
              <a:rPr lang="en-US" altLang="zh-CN" b="1" dirty="0">
                <a:solidFill>
                  <a:srgbClr val="00B0F0"/>
                </a:solidFill>
              </a:rPr>
              <a:t>highest frequencies</a:t>
            </a:r>
            <a:r>
              <a:rPr lang="en-US" altLang="zh-CN" dirty="0"/>
              <a:t> and some number of the </a:t>
            </a:r>
            <a:r>
              <a:rPr lang="en-US" altLang="zh-CN" b="1" dirty="0">
                <a:solidFill>
                  <a:srgbClr val="00B0F0"/>
                </a:solidFill>
              </a:rPr>
              <a:t>lowest frequencies</a:t>
            </a:r>
            <a:r>
              <a:rPr lang="en-US" altLang="zh-CN" dirty="0"/>
              <a:t> in an attribute are </a:t>
            </a:r>
            <a:r>
              <a:rPr lang="en-US" altLang="zh-CN" b="1" dirty="0">
                <a:solidFill>
                  <a:srgbClr val="FF0000"/>
                </a:solidFill>
              </a:rPr>
              <a:t>explicitly and accurately maintained in separate individual buckets</a:t>
            </a:r>
            <a:r>
              <a:rPr lang="en-US" altLang="zh-CN" dirty="0"/>
              <a:t>, and </a:t>
            </a:r>
            <a:r>
              <a:rPr lang="en-US" altLang="zh-CN" b="1" dirty="0">
                <a:solidFill>
                  <a:srgbClr val="00B0F0"/>
                </a:solidFill>
              </a:rPr>
              <a:t>the remaining</a:t>
            </a:r>
            <a:r>
              <a:rPr lang="en-US" altLang="zh-CN" dirty="0"/>
              <a:t> (middle) frequencies are </a:t>
            </a:r>
            <a:r>
              <a:rPr lang="en-US" altLang="zh-CN" b="1" dirty="0">
                <a:solidFill>
                  <a:srgbClr val="FF0000"/>
                </a:solidFill>
              </a:rPr>
              <a:t>all approximated together in a single </a:t>
            </a:r>
            <a:r>
              <a:rPr lang="en-US" altLang="zh-CN" b="1" dirty="0" smtClean="0">
                <a:solidFill>
                  <a:srgbClr val="FF0000"/>
                </a:solidFill>
              </a:rPr>
              <a:t>bucket</a:t>
            </a:r>
            <a:r>
              <a:rPr lang="en-US" altLang="zh-CN" dirty="0"/>
              <a:t>.</a:t>
            </a:r>
            <a:endParaRPr lang="en-US" altLang="zh-CN" dirty="0"/>
          </a:p>
        </p:txBody>
      </p:sp>
    </p:spTree>
    <p:extLst>
      <p:ext uri="{BB962C8B-B14F-4D97-AF65-F5344CB8AC3E}">
        <p14:creationId xmlns:p14="http://schemas.microsoft.com/office/powerpoint/2010/main" val="788350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Histogram Effectiveness for Various Estimation Problems</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dirty="0"/>
              <a:t>Definitions: Given a histogram with t buckets</a:t>
            </a:r>
          </a:p>
          <a:p>
            <a:pPr lvl="1"/>
            <a:r>
              <a:rPr lang="en-US" altLang="zh-CN" dirty="0"/>
              <a:t>bi - The </a:t>
            </a:r>
            <a:r>
              <a:rPr lang="en-US" altLang="zh-CN" dirty="0" err="1"/>
              <a:t>i-th</a:t>
            </a:r>
            <a:r>
              <a:rPr lang="en-US" altLang="zh-CN" dirty="0"/>
              <a:t> bucket in the histogram, 1 &lt; </a:t>
            </a:r>
            <a:r>
              <a:rPr lang="en-US" altLang="zh-CN" dirty="0" err="1"/>
              <a:t>i</a:t>
            </a:r>
            <a:r>
              <a:rPr lang="en-US" altLang="zh-CN" dirty="0"/>
              <a:t> &lt; t (numbering is in no particular order).</a:t>
            </a:r>
          </a:p>
          <a:p>
            <a:pPr lvl="1"/>
            <a:r>
              <a:rPr lang="en-US" altLang="zh-CN" dirty="0" err="1"/>
              <a:t>ni</a:t>
            </a:r>
            <a:r>
              <a:rPr lang="en-US" altLang="zh-CN" dirty="0"/>
              <a:t> - The number of attribute values placed in bucket bi.</a:t>
            </a:r>
          </a:p>
          <a:p>
            <a:pPr lvl="1"/>
            <a:r>
              <a:rPr lang="en-US" altLang="zh-CN" dirty="0"/>
              <a:t>Vi - The variance of the frequencies of the attribute values placed in bucket bi.</a:t>
            </a:r>
          </a:p>
          <a:p>
            <a:endParaRPr kumimoji="1" lang="zh-CN" altLang="en-US" dirty="0"/>
          </a:p>
        </p:txBody>
      </p:sp>
    </p:spTree>
    <p:extLst>
      <p:ext uri="{BB962C8B-B14F-4D97-AF65-F5344CB8AC3E}">
        <p14:creationId xmlns:p14="http://schemas.microsoft.com/office/powerpoint/2010/main" val="1520081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Histogram Effectiveness for Various Estimation Problems</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dirty="0"/>
              <a:t>Result Sizes of Arbitrary Equality Join and Selection Queries</a:t>
            </a:r>
          </a:p>
          <a:p>
            <a:pPr lvl="1"/>
            <a:r>
              <a:rPr lang="en-US" altLang="zh-CN" dirty="0"/>
              <a:t>Goal: For each attribute of interest of each relation, to obtain a single histogram and use that in all queries where the attribute participates</a:t>
            </a:r>
          </a:p>
          <a:p>
            <a:pPr lvl="1"/>
            <a:r>
              <a:rPr lang="en-US" altLang="zh-CN" dirty="0"/>
              <a:t>Among all histograms with t buckets on some attribute, the one that minimizes the sum of all </a:t>
            </a:r>
            <a:r>
              <a:rPr lang="en-US" altLang="zh-CN" dirty="0" err="1"/>
              <a:t>ni</a:t>
            </a:r>
            <a:r>
              <a:rPr lang="en-US" altLang="zh-CN" dirty="0"/>
              <a:t> * Vi is optimal. And this optimal histogram is a serial histogram</a:t>
            </a:r>
            <a:r>
              <a:rPr lang="en-US" altLang="zh-CN" dirty="0" smtClean="0"/>
              <a:t>.</a:t>
            </a:r>
            <a:endParaRPr lang="en-US" altLang="zh-CN" dirty="0"/>
          </a:p>
        </p:txBody>
      </p:sp>
    </p:spTree>
    <p:extLst>
      <p:ext uri="{BB962C8B-B14F-4D97-AF65-F5344CB8AC3E}">
        <p14:creationId xmlns:p14="http://schemas.microsoft.com/office/powerpoint/2010/main" val="2146114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Histogram Effectiveness for Various Estimation Problems</a:t>
            </a:r>
            <a:br>
              <a:rPr lang="en-US" altLang="zh-CN" dirty="0"/>
            </a:br>
            <a:endParaRPr kumimoji="1" lang="zh-CN" altLang="en-US" dirty="0"/>
          </a:p>
        </p:txBody>
      </p:sp>
      <p:sp>
        <p:nvSpPr>
          <p:cNvPr id="3" name="内容占位符 2"/>
          <p:cNvSpPr>
            <a:spLocks noGrp="1"/>
          </p:cNvSpPr>
          <p:nvPr>
            <p:ph idx="1"/>
          </p:nvPr>
        </p:nvSpPr>
        <p:spPr/>
        <p:txBody>
          <a:bodyPr/>
          <a:lstStyle/>
          <a:p>
            <a:r>
              <a:rPr lang="en-US" altLang="zh-CN" dirty="0"/>
              <a:t>Frequency Distributions of Attribute Values in Results of Equality Join Queries</a:t>
            </a:r>
          </a:p>
          <a:p>
            <a:pPr lvl="1"/>
            <a:r>
              <a:rPr lang="en-US" altLang="zh-CN" dirty="0"/>
              <a:t>The same (serial) histograms that are optimal for query result size estimation are also optimal for the estimation of the frequency distributions in any attribute of these query results.</a:t>
            </a:r>
          </a:p>
          <a:p>
            <a:pPr lvl="1"/>
            <a:endParaRPr lang="en-US" altLang="zh-CN" dirty="0"/>
          </a:p>
        </p:txBody>
      </p:sp>
    </p:spTree>
    <p:extLst>
      <p:ext uri="{BB962C8B-B14F-4D97-AF65-F5344CB8AC3E}">
        <p14:creationId xmlns:p14="http://schemas.microsoft.com/office/powerpoint/2010/main" val="1416026033"/>
      </p:ext>
    </p:extLst>
  </p:cSld>
  <p:clrMapOvr>
    <a:masterClrMapping/>
  </p:clrMapOvr>
</p:sld>
</file>

<file path=ppt/theme/theme1.xml><?xml version="1.0" encoding="utf-8"?>
<a:theme xmlns:a="http://schemas.openxmlformats.org/drawingml/2006/main" name="TF10001027">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027" id="{9B55E993-63C4-4E9B-9466-30BCDDC6903B}" vid="{C2EC3228-ECB7-4E58-8F51-112F019FC712}"/>
    </a:ext>
  </a:extLst>
</a:theme>
</file>

<file path=docProps/app.xml><?xml version="1.0" encoding="utf-8"?>
<Properties xmlns="http://schemas.openxmlformats.org/officeDocument/2006/extended-properties" xmlns:vt="http://schemas.openxmlformats.org/officeDocument/2006/docPropsVTypes">
  <Template>轻羽</Template>
  <TotalTime>176</TotalTime>
  <Words>876</Words>
  <Application>Microsoft Macintosh PowerPoint</Application>
  <PresentationFormat>宽屏</PresentationFormat>
  <Paragraphs>73</Paragraphs>
  <Slides>19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Calibri</vt:lpstr>
      <vt:lpstr>Century Schoolbook</vt:lpstr>
      <vt:lpstr>Corbel</vt:lpstr>
      <vt:lpstr>Mangal</vt:lpstr>
      <vt:lpstr>等线</vt:lpstr>
      <vt:lpstr>华文楷体</vt:lpstr>
      <vt:lpstr>TF10001027</vt:lpstr>
      <vt:lpstr>Histogram-Based Solutions to Diverse Database Estimation Problems </vt:lpstr>
      <vt:lpstr>Size estimation is important in database field!</vt:lpstr>
      <vt:lpstr>…But how to do a size estimation?</vt:lpstr>
      <vt:lpstr>Some definitions…</vt:lpstr>
      <vt:lpstr>The category of histograms</vt:lpstr>
      <vt:lpstr>Some better histograms?</vt:lpstr>
      <vt:lpstr>Histogram Effectiveness for Various Estimation Problems </vt:lpstr>
      <vt:lpstr>Histogram Effectiveness for Various Estimation Problems </vt:lpstr>
      <vt:lpstr>Histogram Effectiveness for Various Estimation Problems </vt:lpstr>
      <vt:lpstr>Histogram Effectiveness for Various Estimation Problems </vt:lpstr>
      <vt:lpstr>Histogram Effectiveness for Various Estimation Problems </vt:lpstr>
      <vt:lpstr>Histogram Implementation Data Collection</vt:lpstr>
      <vt:lpstr>Histogram Implementation Bucket Identification</vt:lpstr>
      <vt:lpstr>Histogram Implementation Histogram Storage</vt:lpstr>
      <vt:lpstr>Histogram Implementation Histogram Usage</vt:lpstr>
      <vt:lpstr>Histogram Implementation Histogram Usage</vt:lpstr>
      <vt:lpstr>Histogram Comparison </vt:lpstr>
      <vt:lpstr>Summary </vt:lpstr>
      <vt:lpstr>THX </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Histogram-Based Solutions to Diverse Database Estimation Problems </dc:title>
  <dc:creator>Thoh Testarossa</dc:creator>
  <cp:lastModifiedBy>Thoh Testarossa</cp:lastModifiedBy>
  <cp:revision>15</cp:revision>
  <dcterms:created xsi:type="dcterms:W3CDTF">2017-03-01T04:13:57Z</dcterms:created>
  <dcterms:modified xsi:type="dcterms:W3CDTF">2017-03-01T07:10:08Z</dcterms:modified>
</cp:coreProperties>
</file>

<file path=docProps/thumbnail.jpeg>
</file>